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1"/>
  </p:sldMasterIdLst>
  <p:notesMasterIdLst>
    <p:notesMasterId r:id="rId37"/>
  </p:notesMasterIdLst>
  <p:sldIdLst>
    <p:sldId id="256" r:id="rId2"/>
    <p:sldId id="259"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91" r:id="rId33"/>
    <p:sldId id="289" r:id="rId34"/>
    <p:sldId id="290" r:id="rId35"/>
    <p:sldId id="29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46DEC4-2C1D-4483-B914-92DFD7795563}" v="9" dt="2025-11-19T06:13:33.380"/>
    <p1510:client id="{C711C1B6-39A1-4277-A702-F04D6F13536D}" v="22" dt="2025-11-19T23:13:50.3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0" autoAdjust="0"/>
    <p:restoredTop sz="94660"/>
  </p:normalViewPr>
  <p:slideViewPr>
    <p:cSldViewPr snapToGrid="0">
      <p:cViewPr>
        <p:scale>
          <a:sx n="87" d="100"/>
          <a:sy n="87" d="100"/>
        </p:scale>
        <p:origin x="3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9D040E-6529-4D34-9958-A05B81344DCD}" type="datetimeFigureOut">
              <a:rPr lang="en-US" smtClean="0"/>
              <a:t>11/19/2025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8CFD44-BDCD-4CE0-8577-92AF1F5B267F}" type="slidenum">
              <a:rPr lang="en-US" smtClean="0"/>
              <a:t>‹#›</a:t>
            </a:fld>
            <a:endParaRPr lang="en-US"/>
          </a:p>
        </p:txBody>
      </p:sp>
    </p:spTree>
    <p:extLst>
      <p:ext uri="{BB962C8B-B14F-4D97-AF65-F5344CB8AC3E}">
        <p14:creationId xmlns:p14="http://schemas.microsoft.com/office/powerpoint/2010/main" val="13528289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shows room performance through occupancy rates and revenue per available room. We calculated occupancy from booking data and RevPAR by multiplying price times occupancy. Denmark leads with 77% occupancy and $497 revenue per room, six times higher than Canada. Notably, Hong Kong generates strong revenue at $290 despite lower occupancy, demonstrating that premium pricing drives profitability more than booking frequency alone.“ </a:t>
            </a:r>
          </a:p>
          <a:p>
            <a:endParaRPr lang="en-US" dirty="0"/>
          </a:p>
        </p:txBody>
      </p:sp>
      <p:sp>
        <p:nvSpPr>
          <p:cNvPr id="4" name="Slide Number Placeholder 3"/>
          <p:cNvSpPr>
            <a:spLocks noGrp="1"/>
          </p:cNvSpPr>
          <p:nvPr>
            <p:ph type="sldNum" sz="quarter" idx="5"/>
          </p:nvPr>
        </p:nvSpPr>
        <p:spPr/>
        <p:txBody>
          <a:bodyPr/>
          <a:lstStyle/>
          <a:p>
            <a:fld id="{578CFD44-BDCD-4CE0-8577-92AF1F5B267F}" type="slidenum">
              <a:rPr lang="en-US" smtClean="0"/>
              <a:t>28</a:t>
            </a:fld>
            <a:endParaRPr lang="en-US"/>
          </a:p>
        </p:txBody>
      </p:sp>
    </p:spTree>
    <p:extLst>
      <p:ext uri="{BB962C8B-B14F-4D97-AF65-F5344CB8AC3E}">
        <p14:creationId xmlns:p14="http://schemas.microsoft.com/office/powerpoint/2010/main" val="3853178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left side shows how many reviews each property gets on average - Greece is highest with about 24 reviews per listing. On the right, we've got the actual review scores for value, location, and overall rating. every country scores between 96 and 97 percent. Denmark and Canada?, Pretty much identical scores. So this tells us that operational quality and service standards are consistent across all these markets</a:t>
            </a:r>
            <a:endParaRPr lang="en-US" dirty="0"/>
          </a:p>
        </p:txBody>
      </p:sp>
      <p:sp>
        <p:nvSpPr>
          <p:cNvPr id="4" name="Slide Number Placeholder 3"/>
          <p:cNvSpPr>
            <a:spLocks noGrp="1"/>
          </p:cNvSpPr>
          <p:nvPr>
            <p:ph type="sldNum" sz="quarter" idx="5"/>
          </p:nvPr>
        </p:nvSpPr>
        <p:spPr/>
        <p:txBody>
          <a:bodyPr/>
          <a:lstStyle/>
          <a:p>
            <a:fld id="{578CFD44-BDCD-4CE0-8577-92AF1F5B267F}" type="slidenum">
              <a:rPr lang="en-US" smtClean="0"/>
              <a:t>29</a:t>
            </a:fld>
            <a:endParaRPr lang="en-US"/>
          </a:p>
        </p:txBody>
      </p:sp>
    </p:spTree>
    <p:extLst>
      <p:ext uri="{BB962C8B-B14F-4D97-AF65-F5344CB8AC3E}">
        <p14:creationId xmlns:p14="http://schemas.microsoft.com/office/powerpoint/2010/main" val="899826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is the financial side. On the left here, you can see average annual revenue per property. Denmark is just crushing it at $167,000 a year. Hong Kong's doing pretty well at $76,000, right side - this is the cost </a:t>
            </a:r>
            <a:r>
              <a:rPr lang="en-US" sz="1200" kern="1200" dirty="0" err="1">
                <a:solidFill>
                  <a:schemeClr val="tx1"/>
                </a:solidFill>
                <a:effectLst/>
                <a:latin typeface="+mn-lt"/>
                <a:ea typeface="+mn-ea"/>
                <a:cs typeface="+mn-cs"/>
              </a:rPr>
              <a:t>treemap.operating</a:t>
            </a:r>
            <a:r>
              <a:rPr lang="en-US" sz="1200" kern="1200" dirty="0">
                <a:solidFill>
                  <a:schemeClr val="tx1"/>
                </a:solidFill>
                <a:effectLst/>
                <a:latin typeface="+mn-lt"/>
                <a:ea typeface="+mn-ea"/>
                <a:cs typeface="+mn-cs"/>
              </a:rPr>
              <a:t> costs are similar across markets, ranging from $24,000 to $37,000. Denmark and Canada both cost around $35,000 to operate, but Denmark earns seven times more revenue</a:t>
            </a:r>
            <a:endParaRPr lang="en-US" dirty="0"/>
          </a:p>
        </p:txBody>
      </p:sp>
      <p:sp>
        <p:nvSpPr>
          <p:cNvPr id="4" name="Slide Number Placeholder 3"/>
          <p:cNvSpPr>
            <a:spLocks noGrp="1"/>
          </p:cNvSpPr>
          <p:nvPr>
            <p:ph type="sldNum" sz="quarter" idx="5"/>
          </p:nvPr>
        </p:nvSpPr>
        <p:spPr/>
        <p:txBody>
          <a:bodyPr/>
          <a:lstStyle/>
          <a:p>
            <a:fld id="{578CFD44-BDCD-4CE0-8577-92AF1F5B267F}" type="slidenum">
              <a:rPr lang="en-US" smtClean="0"/>
              <a:t>30</a:t>
            </a:fld>
            <a:endParaRPr lang="en-US"/>
          </a:p>
        </p:txBody>
      </p:sp>
    </p:spTree>
    <p:extLst>
      <p:ext uri="{BB962C8B-B14F-4D97-AF65-F5344CB8AC3E}">
        <p14:creationId xmlns:p14="http://schemas.microsoft.com/office/powerpoint/2010/main" val="1044569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Dashboard 4 shows our final profitability results. Top chart: Denmark makes $132,000 profit per property, Hong Kong $43,000, Netherlands $15,000. Canada and Ireland both lose about $12,000.</a:t>
            </a:r>
          </a:p>
          <a:p>
            <a:r>
              <a:rPr lang="en-US" dirty="0"/>
              <a:t>Bottom chart explains why. Properties are similar sizes around 1,300 square feet, but Denmark charges $551 per night while Canada charges $108. Five times the price for the same size property.</a:t>
            </a:r>
          </a:p>
          <a:p>
            <a:r>
              <a:rPr lang="en-US" dirty="0"/>
              <a:t>Recommendation: invest in Denmark, Hong Kong, and Netherlands. Premium pricing drives profitability."</a:t>
            </a:r>
          </a:p>
          <a:p>
            <a:endParaRPr lang="en-US" dirty="0"/>
          </a:p>
        </p:txBody>
      </p:sp>
      <p:sp>
        <p:nvSpPr>
          <p:cNvPr id="4" name="Slide Number Placeholder 3"/>
          <p:cNvSpPr>
            <a:spLocks noGrp="1"/>
          </p:cNvSpPr>
          <p:nvPr>
            <p:ph type="sldNum" sz="quarter" idx="5"/>
          </p:nvPr>
        </p:nvSpPr>
        <p:spPr/>
        <p:txBody>
          <a:bodyPr/>
          <a:lstStyle/>
          <a:p>
            <a:fld id="{578CFD44-BDCD-4CE0-8577-92AF1F5B267F}" type="slidenum">
              <a:rPr lang="en-US" smtClean="0"/>
              <a:t>31</a:t>
            </a:fld>
            <a:endParaRPr lang="en-US"/>
          </a:p>
        </p:txBody>
      </p:sp>
    </p:spTree>
    <p:extLst>
      <p:ext uri="{BB962C8B-B14F-4D97-AF65-F5344CB8AC3E}">
        <p14:creationId xmlns:p14="http://schemas.microsoft.com/office/powerpoint/2010/main" val="217884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11/19/2025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2526550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11/19/2025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254794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11/19/2025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44011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11/19/2025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866888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11/19/2025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354784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11/19/2025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737495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11/19/2025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79202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11/19/2025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36487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11/19/2025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66117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11/19/2025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289179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11/19/2025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77055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11/19/2025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15438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2" r:id="rId6"/>
    <p:sldLayoutId id="2147483688" r:id="rId7"/>
    <p:sldLayoutId id="2147483689" r:id="rId8"/>
    <p:sldLayoutId id="2147483690" r:id="rId9"/>
    <p:sldLayoutId id="2147483691" r:id="rId10"/>
    <p:sldLayoutId id="2147483693"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FD90F4-F970-F0A4-D395-4253C65DCD31}"/>
              </a:ext>
            </a:extLst>
          </p:cNvPr>
          <p:cNvSpPr>
            <a:spLocks noGrp="1"/>
          </p:cNvSpPr>
          <p:nvPr>
            <p:ph type="ctrTitle"/>
          </p:nvPr>
        </p:nvSpPr>
        <p:spPr>
          <a:xfrm>
            <a:off x="703400" y="871758"/>
            <a:ext cx="5227171" cy="3871143"/>
          </a:xfrm>
        </p:spPr>
        <p:txBody>
          <a:bodyPr>
            <a:normAutofit/>
          </a:bodyPr>
          <a:lstStyle/>
          <a:p>
            <a:pPr>
              <a:lnSpc>
                <a:spcPct val="90000"/>
              </a:lnSpc>
            </a:pPr>
            <a:r>
              <a:rPr lang="en-US" sz="4200" dirty="0"/>
              <a:t>Airbnb Investment Analysis: Top Countries for Profitable Hosting</a:t>
            </a:r>
          </a:p>
        </p:txBody>
      </p:sp>
      <p:sp>
        <p:nvSpPr>
          <p:cNvPr id="3" name="Subtitle 2">
            <a:extLst>
              <a:ext uri="{FF2B5EF4-FFF2-40B4-BE49-F238E27FC236}">
                <a16:creationId xmlns:a16="http://schemas.microsoft.com/office/drawing/2014/main" id="{3CCBE483-5DE9-8FBF-F6FF-9BD5836FB8FE}"/>
              </a:ext>
            </a:extLst>
          </p:cNvPr>
          <p:cNvSpPr>
            <a:spLocks noGrp="1"/>
          </p:cNvSpPr>
          <p:nvPr>
            <p:ph type="subTitle" idx="1"/>
          </p:nvPr>
        </p:nvSpPr>
        <p:spPr>
          <a:xfrm>
            <a:off x="721688" y="4239499"/>
            <a:ext cx="4857857" cy="1551702"/>
          </a:xfrm>
        </p:spPr>
        <p:txBody>
          <a:bodyPr>
            <a:noAutofit/>
          </a:bodyPr>
          <a:lstStyle/>
          <a:p>
            <a:pPr algn="ctr">
              <a:lnSpc>
                <a:spcPct val="100000"/>
              </a:lnSpc>
            </a:pPr>
            <a:r>
              <a:rPr lang="en-US" sz="2400" dirty="0"/>
              <a:t>Saim Mahmud</a:t>
            </a:r>
          </a:p>
          <a:p>
            <a:pPr algn="ctr">
              <a:lnSpc>
                <a:spcPct val="100000"/>
              </a:lnSpc>
            </a:pPr>
            <a:r>
              <a:rPr lang="en-US" sz="2400" dirty="0"/>
              <a:t>CIS 512 (Introduction to Data Science)</a:t>
            </a:r>
          </a:p>
          <a:p>
            <a:pPr algn="ctr">
              <a:lnSpc>
                <a:spcPct val="100000"/>
              </a:lnSpc>
            </a:pPr>
            <a:r>
              <a:rPr lang="en-US" sz="2400" dirty="0"/>
              <a:t>11/19/2025</a:t>
            </a: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A close-up of a network&#10;&#10;AI-generated content may be incorrect.">
            <a:extLst>
              <a:ext uri="{FF2B5EF4-FFF2-40B4-BE49-F238E27FC236}">
                <a16:creationId xmlns:a16="http://schemas.microsoft.com/office/drawing/2014/main" id="{A6406A00-2A5D-ADAB-E275-6281CE3D57EA}"/>
              </a:ext>
            </a:extLst>
          </p:cNvPr>
          <p:cNvPicPr>
            <a:picLocks noChangeAspect="1"/>
          </p:cNvPicPr>
          <p:nvPr/>
        </p:nvPicPr>
        <p:blipFill>
          <a:blip r:embed="rId2"/>
          <a:srcRect l="27070" r="6707" b="-1"/>
          <a:stretch>
            <a:fillRect/>
          </a:stretch>
        </p:blipFill>
        <p:spPr>
          <a:xfrm>
            <a:off x="6515100" y="10"/>
            <a:ext cx="5676900" cy="6857990"/>
          </a:xfrm>
          <a:prstGeom prst="rect">
            <a:avLst/>
          </a:prstGeom>
        </p:spPr>
      </p:pic>
    </p:spTree>
    <p:extLst>
      <p:ext uri="{BB962C8B-B14F-4D97-AF65-F5344CB8AC3E}">
        <p14:creationId xmlns:p14="http://schemas.microsoft.com/office/powerpoint/2010/main" val="23641348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bsite">
            <a:extLst>
              <a:ext uri="{FF2B5EF4-FFF2-40B4-BE49-F238E27FC236}">
                <a16:creationId xmlns:a16="http://schemas.microsoft.com/office/drawing/2014/main" id="{6AA8CC43-BCBF-93E3-4FB9-B1BFEB4F3B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 y="10"/>
            <a:ext cx="12191979" cy="6857989"/>
          </a:xfrm>
          <a:prstGeom prst="rect">
            <a:avLst/>
          </a:prstGeom>
        </p:spPr>
      </p:pic>
    </p:spTree>
    <p:extLst>
      <p:ext uri="{BB962C8B-B14F-4D97-AF65-F5344CB8AC3E}">
        <p14:creationId xmlns:p14="http://schemas.microsoft.com/office/powerpoint/2010/main" val="4125803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review&#10;&#10;AI-generated content may be incorrect.">
            <a:extLst>
              <a:ext uri="{FF2B5EF4-FFF2-40B4-BE49-F238E27FC236}">
                <a16:creationId xmlns:a16="http://schemas.microsoft.com/office/drawing/2014/main" id="{84B29E54-C4FA-51D7-9EEF-855DC23F300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43"/>
          <a:stretch>
            <a:fillRect/>
          </a:stretch>
        </p:blipFill>
        <p:spPr>
          <a:xfrm>
            <a:off x="20" y="10"/>
            <a:ext cx="12191979" cy="6857989"/>
          </a:xfrm>
          <a:prstGeom prst="rect">
            <a:avLst/>
          </a:prstGeom>
        </p:spPr>
      </p:pic>
    </p:spTree>
    <p:extLst>
      <p:ext uri="{BB962C8B-B14F-4D97-AF65-F5344CB8AC3E}">
        <p14:creationId xmlns:p14="http://schemas.microsoft.com/office/powerpoint/2010/main" val="3599239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a:extLst>
              <a:ext uri="{FF2B5EF4-FFF2-40B4-BE49-F238E27FC236}">
                <a16:creationId xmlns:a16="http://schemas.microsoft.com/office/drawing/2014/main" id="{4ED1F831-9A10-846C-F302-EB582DCB1172}"/>
              </a:ext>
            </a:extLst>
          </p:cNvPr>
          <p:cNvPicPr>
            <a:picLocks noGrp="1" noChangeAspect="1"/>
          </p:cNvPicPr>
          <p:nvPr>
            <p:ph idx="1"/>
          </p:nvPr>
        </p:nvPicPr>
        <p:blipFill>
          <a:blip r:embed="rId2"/>
          <a:srcRect/>
          <a:stretch>
            <a:fillRect/>
          </a:stretch>
        </p:blipFill>
        <p:spPr>
          <a:xfrm>
            <a:off x="20" y="10"/>
            <a:ext cx="12191979" cy="6857989"/>
          </a:xfrm>
          <a:prstGeom prst="rect">
            <a:avLst/>
          </a:prstGeom>
        </p:spPr>
      </p:pic>
    </p:spTree>
    <p:extLst>
      <p:ext uri="{BB962C8B-B14F-4D97-AF65-F5344CB8AC3E}">
        <p14:creationId xmlns:p14="http://schemas.microsoft.com/office/powerpoint/2010/main" val="5697758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49C8BDF0-4808-AA90-04DC-88A1B04D2967}"/>
              </a:ext>
            </a:extLst>
          </p:cNvPr>
          <p:cNvPicPr>
            <a:picLocks noGrp="1" noChangeAspect="1"/>
          </p:cNvPicPr>
          <p:nvPr>
            <p:ph idx="1"/>
          </p:nvPr>
        </p:nvPicPr>
        <p:blipFill>
          <a:blip r:embed="rId2"/>
          <a:srcRect b="881"/>
          <a:stretch>
            <a:fillRect/>
          </a:stretch>
        </p:blipFill>
        <p:spPr>
          <a:xfrm>
            <a:off x="20" y="10"/>
            <a:ext cx="12191979" cy="6857989"/>
          </a:xfrm>
          <a:prstGeom prst="rect">
            <a:avLst/>
          </a:prstGeom>
        </p:spPr>
      </p:pic>
    </p:spTree>
    <p:extLst>
      <p:ext uri="{BB962C8B-B14F-4D97-AF65-F5344CB8AC3E}">
        <p14:creationId xmlns:p14="http://schemas.microsoft.com/office/powerpoint/2010/main" val="2255647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037A2E5-7755-F165-C470-60D6617F56BE}"/>
              </a:ext>
            </a:extLst>
          </p:cNvPr>
          <p:cNvPicPr>
            <a:picLocks noGrp="1" noChangeAspect="1"/>
          </p:cNvPicPr>
          <p:nvPr>
            <p:ph idx="1"/>
          </p:nvPr>
        </p:nvPicPr>
        <p:blipFill>
          <a:blip r:embed="rId2"/>
          <a:srcRect r="444"/>
          <a:stretch>
            <a:fillRect/>
          </a:stretch>
        </p:blipFill>
        <p:spPr>
          <a:xfrm>
            <a:off x="20" y="10"/>
            <a:ext cx="12191979" cy="6857989"/>
          </a:xfrm>
          <a:prstGeom prst="rect">
            <a:avLst/>
          </a:prstGeom>
        </p:spPr>
      </p:pic>
    </p:spTree>
    <p:extLst>
      <p:ext uri="{BB962C8B-B14F-4D97-AF65-F5344CB8AC3E}">
        <p14:creationId xmlns:p14="http://schemas.microsoft.com/office/powerpoint/2010/main" val="851233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A5E8FE67-239D-74C0-C573-6F6C507603F1}"/>
              </a:ext>
            </a:extLst>
          </p:cNvPr>
          <p:cNvPicPr>
            <a:picLocks noGrp="1" noChangeAspect="1"/>
          </p:cNvPicPr>
          <p:nvPr>
            <p:ph idx="1"/>
          </p:nvPr>
        </p:nvPicPr>
        <p:blipFill>
          <a:blip r:embed="rId2"/>
          <a:srcRect r="444"/>
          <a:stretch>
            <a:fillRect/>
          </a:stretch>
        </p:blipFill>
        <p:spPr>
          <a:xfrm>
            <a:off x="20" y="10"/>
            <a:ext cx="12191979" cy="6857989"/>
          </a:xfrm>
          <a:prstGeom prst="rect">
            <a:avLst/>
          </a:prstGeom>
        </p:spPr>
      </p:pic>
    </p:spTree>
    <p:extLst>
      <p:ext uri="{BB962C8B-B14F-4D97-AF65-F5344CB8AC3E}">
        <p14:creationId xmlns:p14="http://schemas.microsoft.com/office/powerpoint/2010/main" val="588412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8B0988A8-2888-0FF2-93F1-046CE8ACFEB4}"/>
              </a:ext>
            </a:extLst>
          </p:cNvPr>
          <p:cNvPicPr>
            <a:picLocks noGrp="1" noChangeAspect="1"/>
          </p:cNvPicPr>
          <p:nvPr>
            <p:ph idx="1"/>
          </p:nvPr>
        </p:nvPicPr>
        <p:blipFill>
          <a:blip r:embed="rId2"/>
          <a:srcRect l="920" r="414" b="1"/>
          <a:stretch>
            <a:fillRect/>
          </a:stretch>
        </p:blipFill>
        <p:spPr>
          <a:xfrm>
            <a:off x="20" y="10"/>
            <a:ext cx="12191979" cy="6857989"/>
          </a:xfrm>
          <a:prstGeom prst="rect">
            <a:avLst/>
          </a:prstGeom>
        </p:spPr>
      </p:pic>
    </p:spTree>
    <p:extLst>
      <p:ext uri="{BB962C8B-B14F-4D97-AF65-F5344CB8AC3E}">
        <p14:creationId xmlns:p14="http://schemas.microsoft.com/office/powerpoint/2010/main" val="2577077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3" name="Straight Connector 7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3A5C15B6-67A0-A4FB-EB87-8BF132F374A6}"/>
              </a:ext>
            </a:extLst>
          </p:cNvPr>
          <p:cNvPicPr>
            <a:picLocks noGrp="1" noChangeAspect="1"/>
          </p:cNvPicPr>
          <p:nvPr>
            <p:ph idx="1"/>
          </p:nvPr>
        </p:nvPicPr>
        <p:blipFill>
          <a:blip r:embed="rId2"/>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30103496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E4F4D90B-4DD6-3694-5974-BE26E9DA2E54}"/>
              </a:ext>
            </a:extLst>
          </p:cNvPr>
          <p:cNvPicPr>
            <a:picLocks noGrp="1" noChangeAspect="1"/>
          </p:cNvPicPr>
          <p:nvPr>
            <p:ph idx="1"/>
          </p:nvPr>
        </p:nvPicPr>
        <p:blipFill>
          <a:blip r:embed="rId2"/>
          <a:srcRect r="3112" b="1"/>
          <a:stretch>
            <a:fillRect/>
          </a:stretch>
        </p:blipFill>
        <p:spPr>
          <a:xfrm>
            <a:off x="20" y="10"/>
            <a:ext cx="12191979" cy="6857989"/>
          </a:xfrm>
          <a:prstGeom prst="rect">
            <a:avLst/>
          </a:prstGeom>
        </p:spPr>
      </p:pic>
    </p:spTree>
    <p:extLst>
      <p:ext uri="{BB962C8B-B14F-4D97-AF65-F5344CB8AC3E}">
        <p14:creationId xmlns:p14="http://schemas.microsoft.com/office/powerpoint/2010/main" val="21046816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DE42ACB-21E8-1E23-1254-E2DDA3690105}"/>
              </a:ext>
            </a:extLst>
          </p:cNvPr>
          <p:cNvPicPr>
            <a:picLocks noGrp="1" noChangeAspect="1"/>
          </p:cNvPicPr>
          <p:nvPr>
            <p:ph idx="1"/>
          </p:nvPr>
        </p:nvPicPr>
        <p:blipFill>
          <a:blip r:embed="rId2"/>
          <a:srcRect l="816" r="1408" b="1"/>
          <a:stretch>
            <a:fillRect/>
          </a:stretch>
        </p:blipFill>
        <p:spPr>
          <a:xfrm>
            <a:off x="20" y="10"/>
            <a:ext cx="12191979" cy="6857989"/>
          </a:xfrm>
          <a:prstGeom prst="rect">
            <a:avLst/>
          </a:prstGeom>
        </p:spPr>
      </p:pic>
    </p:spTree>
    <p:extLst>
      <p:ext uri="{BB962C8B-B14F-4D97-AF65-F5344CB8AC3E}">
        <p14:creationId xmlns:p14="http://schemas.microsoft.com/office/powerpoint/2010/main" val="1615589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C0E6AB-EAB6-41E0-9D49-369643E87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5176A7A0-FAD0-4BFC-A0FC-6B091D8427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3" name="Picture 2" descr="A screenshot of a computer">
            <a:extLst>
              <a:ext uri="{FF2B5EF4-FFF2-40B4-BE49-F238E27FC236}">
                <a16:creationId xmlns:a16="http://schemas.microsoft.com/office/drawing/2014/main" id="{D86FE981-AAE9-8BA8-8322-6D9D2B80003C}"/>
              </a:ext>
            </a:extLst>
          </p:cNvPr>
          <p:cNvPicPr>
            <a:picLocks noChangeAspect="1"/>
          </p:cNvPicPr>
          <p:nvPr/>
        </p:nvPicPr>
        <p:blipFill>
          <a:blip r:embed="rId2">
            <a:extLst>
              <a:ext uri="{28A0092B-C50C-407E-A947-70E740481C1C}">
                <a14:useLocalDpi xmlns:a14="http://schemas.microsoft.com/office/drawing/2010/main" val="0"/>
              </a:ext>
            </a:extLst>
          </a:blip>
          <a:srcRect r="2" b="15484"/>
          <a:stretch>
            <a:fillRect/>
          </a:stretch>
        </p:blipFill>
        <p:spPr>
          <a:xfrm>
            <a:off x="800100" y="1076270"/>
            <a:ext cx="10591800" cy="5057829"/>
          </a:xfrm>
          <a:prstGeom prst="rect">
            <a:avLst/>
          </a:prstGeom>
        </p:spPr>
      </p:pic>
    </p:spTree>
    <p:extLst>
      <p:ext uri="{BB962C8B-B14F-4D97-AF65-F5344CB8AC3E}">
        <p14:creationId xmlns:p14="http://schemas.microsoft.com/office/powerpoint/2010/main" val="2039947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05F086AC-AD58-DBCC-C2C2-D85363CDEDCD}"/>
              </a:ext>
            </a:extLst>
          </p:cNvPr>
          <p:cNvPicPr>
            <a:picLocks noGrp="1" noChangeAspect="1"/>
          </p:cNvPicPr>
          <p:nvPr>
            <p:ph idx="1"/>
          </p:nvPr>
        </p:nvPicPr>
        <p:blipFill>
          <a:blip r:embed="rId2"/>
          <a:srcRect r="444"/>
          <a:stretch>
            <a:fillRect/>
          </a:stretch>
        </p:blipFill>
        <p:spPr>
          <a:xfrm>
            <a:off x="20" y="10"/>
            <a:ext cx="12191979" cy="6857989"/>
          </a:xfrm>
          <a:prstGeom prst="rect">
            <a:avLst/>
          </a:prstGeom>
        </p:spPr>
      </p:pic>
    </p:spTree>
    <p:extLst>
      <p:ext uri="{BB962C8B-B14F-4D97-AF65-F5344CB8AC3E}">
        <p14:creationId xmlns:p14="http://schemas.microsoft.com/office/powerpoint/2010/main" val="32836688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leaning service&#10;&#10;AI-generated content may be incorrect.">
            <a:extLst>
              <a:ext uri="{FF2B5EF4-FFF2-40B4-BE49-F238E27FC236}">
                <a16:creationId xmlns:a16="http://schemas.microsoft.com/office/drawing/2014/main" id="{36333E8C-55A2-8902-A929-FFE9BC55780A}"/>
              </a:ext>
            </a:extLst>
          </p:cNvPr>
          <p:cNvPicPr>
            <a:picLocks noGrp="1" noChangeAspect="1"/>
          </p:cNvPicPr>
          <p:nvPr>
            <p:ph idx="1"/>
          </p:nvPr>
        </p:nvPicPr>
        <p:blipFill>
          <a:blip r:embed="rId2"/>
          <a:srcRect b="443"/>
          <a:stretch>
            <a:fillRect/>
          </a:stretch>
        </p:blipFill>
        <p:spPr>
          <a:xfrm>
            <a:off x="20" y="10"/>
            <a:ext cx="12191979" cy="6857989"/>
          </a:xfrm>
          <a:prstGeom prst="rect">
            <a:avLst/>
          </a:prstGeom>
        </p:spPr>
      </p:pic>
    </p:spTree>
    <p:extLst>
      <p:ext uri="{BB962C8B-B14F-4D97-AF65-F5344CB8AC3E}">
        <p14:creationId xmlns:p14="http://schemas.microsoft.com/office/powerpoint/2010/main" val="700984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F072D3EF-E7F5-3C11-7507-A336DC9EFDE1}"/>
              </a:ext>
            </a:extLst>
          </p:cNvPr>
          <p:cNvPicPr>
            <a:picLocks noGrp="1" noChangeAspect="1"/>
          </p:cNvPicPr>
          <p:nvPr>
            <p:ph idx="1"/>
          </p:nvPr>
        </p:nvPicPr>
        <p:blipFill>
          <a:blip r:embed="rId2"/>
          <a:srcRect l="902" r="877" b="1"/>
          <a:stretch>
            <a:fillRect/>
          </a:stretch>
        </p:blipFill>
        <p:spPr>
          <a:xfrm>
            <a:off x="20" y="10"/>
            <a:ext cx="12191979" cy="6857989"/>
          </a:xfrm>
          <a:prstGeom prst="rect">
            <a:avLst/>
          </a:prstGeom>
        </p:spPr>
      </p:pic>
    </p:spTree>
    <p:extLst>
      <p:ext uri="{BB962C8B-B14F-4D97-AF65-F5344CB8AC3E}">
        <p14:creationId xmlns:p14="http://schemas.microsoft.com/office/powerpoint/2010/main" val="2283733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37D73ECA-4FF0-B16F-B5CC-48BA01313333}"/>
              </a:ext>
            </a:extLst>
          </p:cNvPr>
          <p:cNvPicPr>
            <a:picLocks noGrp="1" noChangeAspect="1"/>
          </p:cNvPicPr>
          <p:nvPr>
            <p:ph idx="1"/>
          </p:nvPr>
        </p:nvPicPr>
        <p:blipFill>
          <a:blip r:embed="rId2"/>
          <a:srcRect r="1334" b="1"/>
          <a:stretch>
            <a:fillRect/>
          </a:stretch>
        </p:blipFill>
        <p:spPr>
          <a:xfrm>
            <a:off x="20" y="10"/>
            <a:ext cx="12191979" cy="6857989"/>
          </a:xfrm>
          <a:prstGeom prst="rect">
            <a:avLst/>
          </a:prstGeom>
        </p:spPr>
      </p:pic>
    </p:spTree>
    <p:extLst>
      <p:ext uri="{BB962C8B-B14F-4D97-AF65-F5344CB8AC3E}">
        <p14:creationId xmlns:p14="http://schemas.microsoft.com/office/powerpoint/2010/main" val="3901284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22915D0C-CB54-A896-4755-DE95B237CE25}"/>
              </a:ext>
            </a:extLst>
          </p:cNvPr>
          <p:cNvPicPr>
            <a:picLocks noGrp="1" noChangeAspect="1"/>
          </p:cNvPicPr>
          <p:nvPr>
            <p:ph idx="1"/>
          </p:nvPr>
        </p:nvPicPr>
        <p:blipFill>
          <a:blip r:embed="rId2"/>
          <a:srcRect l="444"/>
          <a:stretch>
            <a:fillRect/>
          </a:stretch>
        </p:blipFill>
        <p:spPr>
          <a:xfrm>
            <a:off x="20" y="-7305"/>
            <a:ext cx="12191979" cy="6857989"/>
          </a:xfrm>
          <a:prstGeom prst="rect">
            <a:avLst/>
          </a:prstGeom>
        </p:spPr>
      </p:pic>
    </p:spTree>
    <p:extLst>
      <p:ext uri="{BB962C8B-B14F-4D97-AF65-F5344CB8AC3E}">
        <p14:creationId xmlns:p14="http://schemas.microsoft.com/office/powerpoint/2010/main" val="1831446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logo for an amenity analysis">
            <a:extLst>
              <a:ext uri="{FF2B5EF4-FFF2-40B4-BE49-F238E27FC236}">
                <a16:creationId xmlns:a16="http://schemas.microsoft.com/office/drawing/2014/main" id="{418184B3-B0A2-6EE3-2C11-D1594005ADE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560" r="2107"/>
          <a:stretch>
            <a:fillRect/>
          </a:stretch>
        </p:blipFill>
        <p:spPr>
          <a:xfrm>
            <a:off x="20" y="10"/>
            <a:ext cx="12191979" cy="6857989"/>
          </a:xfrm>
          <a:prstGeom prst="rect">
            <a:avLst/>
          </a:prstGeom>
        </p:spPr>
      </p:pic>
    </p:spTree>
    <p:extLst>
      <p:ext uri="{BB962C8B-B14F-4D97-AF65-F5344CB8AC3E}">
        <p14:creationId xmlns:p14="http://schemas.microsoft.com/office/powerpoint/2010/main" val="3362263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F7DEFC30-9330-97B7-EC83-4BAF7536372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2"/>
          <a:stretch>
            <a:fillRect/>
          </a:stretch>
        </p:blipFill>
        <p:spPr>
          <a:xfrm>
            <a:off x="20" y="10"/>
            <a:ext cx="12191979" cy="6857989"/>
          </a:xfrm>
          <a:prstGeom prst="rect">
            <a:avLst/>
          </a:prstGeom>
        </p:spPr>
      </p:pic>
    </p:spTree>
    <p:extLst>
      <p:ext uri="{BB962C8B-B14F-4D97-AF65-F5344CB8AC3E}">
        <p14:creationId xmlns:p14="http://schemas.microsoft.com/office/powerpoint/2010/main" val="12862401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blue and white website">
            <a:extLst>
              <a:ext uri="{FF2B5EF4-FFF2-40B4-BE49-F238E27FC236}">
                <a16:creationId xmlns:a16="http://schemas.microsoft.com/office/drawing/2014/main" id="{A67B36F9-3A3E-5594-CDC4-6AB2287AD29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 y="10"/>
            <a:ext cx="12191979" cy="6857989"/>
          </a:xfrm>
          <a:prstGeom prst="rect">
            <a:avLst/>
          </a:prstGeom>
        </p:spPr>
      </p:pic>
    </p:spTree>
    <p:extLst>
      <p:ext uri="{BB962C8B-B14F-4D97-AF65-F5344CB8AC3E}">
        <p14:creationId xmlns:p14="http://schemas.microsoft.com/office/powerpoint/2010/main" val="3504627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AI-generated content may be incorrect.">
            <a:extLst>
              <a:ext uri="{FF2B5EF4-FFF2-40B4-BE49-F238E27FC236}">
                <a16:creationId xmlns:a16="http://schemas.microsoft.com/office/drawing/2014/main" id="{3ED51EBC-42AB-01F4-015D-BFE7009ABCE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316"/>
          <a:stretch>
            <a:fillRect/>
          </a:stretch>
        </p:blipFill>
        <p:spPr>
          <a:xfrm>
            <a:off x="20" y="10"/>
            <a:ext cx="12191979" cy="6857989"/>
          </a:xfrm>
          <a:prstGeom prst="rect">
            <a:avLst/>
          </a:prstGeom>
        </p:spPr>
      </p:pic>
    </p:spTree>
    <p:extLst>
      <p:ext uri="{BB962C8B-B14F-4D97-AF65-F5344CB8AC3E}">
        <p14:creationId xmlns:p14="http://schemas.microsoft.com/office/powerpoint/2010/main" val="2418818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AI-generated content may be incorrect.">
            <a:extLst>
              <a:ext uri="{FF2B5EF4-FFF2-40B4-BE49-F238E27FC236}">
                <a16:creationId xmlns:a16="http://schemas.microsoft.com/office/drawing/2014/main" id="{DD20DF3A-4079-131F-A4FC-DB43A91E650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1747"/>
          <a:stretch>
            <a:fillRect/>
          </a:stretch>
        </p:blipFill>
        <p:spPr>
          <a:xfrm>
            <a:off x="20" y="10"/>
            <a:ext cx="12191979" cy="6857989"/>
          </a:xfrm>
          <a:prstGeom prst="rect">
            <a:avLst/>
          </a:prstGeom>
        </p:spPr>
      </p:pic>
    </p:spTree>
    <p:extLst>
      <p:ext uri="{BB962C8B-B14F-4D97-AF65-F5344CB8AC3E}">
        <p14:creationId xmlns:p14="http://schemas.microsoft.com/office/powerpoint/2010/main" val="1452347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9" name="Rectangle 2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6BA096-D11B-0585-9BC9-1038BAAC34A0}"/>
              </a:ext>
            </a:extLst>
          </p:cNvPr>
          <p:cNvSpPr>
            <a:spLocks noGrp="1"/>
          </p:cNvSpPr>
          <p:nvPr>
            <p:ph type="title"/>
          </p:nvPr>
        </p:nvSpPr>
        <p:spPr>
          <a:xfrm>
            <a:off x="685800" y="899024"/>
            <a:ext cx="3076032" cy="3914947"/>
          </a:xfrm>
        </p:spPr>
        <p:txBody>
          <a:bodyPr vert="horz" lIns="91440" tIns="45720" rIns="91440" bIns="45720" rtlCol="0" anchor="t">
            <a:normAutofit/>
          </a:bodyPr>
          <a:lstStyle/>
          <a:p>
            <a:r>
              <a:rPr lang="en-US" dirty="0"/>
              <a:t>Business overview</a:t>
            </a:r>
          </a:p>
        </p:txBody>
      </p:sp>
      <p:cxnSp>
        <p:nvCxnSpPr>
          <p:cNvPr id="31" name="Straight Connector 3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3716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A close-up of a map">
            <a:extLst>
              <a:ext uri="{FF2B5EF4-FFF2-40B4-BE49-F238E27FC236}">
                <a16:creationId xmlns:a16="http://schemas.microsoft.com/office/drawing/2014/main" id="{4AB62F0C-2BD9-F321-C8FA-5385F469B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1324120"/>
            <a:ext cx="7353299" cy="4209762"/>
          </a:xfrm>
          <a:prstGeom prst="rect">
            <a:avLst/>
          </a:prstGeom>
        </p:spPr>
      </p:pic>
    </p:spTree>
    <p:extLst>
      <p:ext uri="{BB962C8B-B14F-4D97-AF65-F5344CB8AC3E}">
        <p14:creationId xmlns:p14="http://schemas.microsoft.com/office/powerpoint/2010/main" val="3504140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AI-generated content may be incorrect.">
            <a:extLst>
              <a:ext uri="{FF2B5EF4-FFF2-40B4-BE49-F238E27FC236}">
                <a16:creationId xmlns:a16="http://schemas.microsoft.com/office/drawing/2014/main" id="{2FF123D8-DC44-78A3-AABF-030CF30B9C56}"/>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b="881"/>
          <a:stretch>
            <a:fillRect/>
          </a:stretch>
        </p:blipFill>
        <p:spPr>
          <a:xfrm>
            <a:off x="20" y="10"/>
            <a:ext cx="12191979" cy="6857989"/>
          </a:xfrm>
          <a:prstGeom prst="rect">
            <a:avLst/>
          </a:prstGeom>
        </p:spPr>
      </p:pic>
    </p:spTree>
    <p:extLst>
      <p:ext uri="{BB962C8B-B14F-4D97-AF65-F5344CB8AC3E}">
        <p14:creationId xmlns:p14="http://schemas.microsoft.com/office/powerpoint/2010/main" val="1101902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a company&#10;&#10;AI-generated content may be incorrect.">
            <a:extLst>
              <a:ext uri="{FF2B5EF4-FFF2-40B4-BE49-F238E27FC236}">
                <a16:creationId xmlns:a16="http://schemas.microsoft.com/office/drawing/2014/main" id="{EDE6AF6E-13DD-337F-A295-345E6108A740}"/>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2174"/>
          <a:stretch>
            <a:fillRect/>
          </a:stretch>
        </p:blipFill>
        <p:spPr>
          <a:xfrm>
            <a:off x="20" y="10"/>
            <a:ext cx="12191979" cy="6857989"/>
          </a:xfrm>
          <a:prstGeom prst="rect">
            <a:avLst/>
          </a:prstGeom>
        </p:spPr>
      </p:pic>
    </p:spTree>
    <p:extLst>
      <p:ext uri="{BB962C8B-B14F-4D97-AF65-F5344CB8AC3E}">
        <p14:creationId xmlns:p14="http://schemas.microsoft.com/office/powerpoint/2010/main" val="4337234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computer">
            <a:extLst>
              <a:ext uri="{FF2B5EF4-FFF2-40B4-BE49-F238E27FC236}">
                <a16:creationId xmlns:a16="http://schemas.microsoft.com/office/drawing/2014/main" id="{842039E1-E784-9988-8C52-C16758A503D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2174"/>
          <a:stretch>
            <a:fillRect/>
          </a:stretch>
        </p:blipFill>
        <p:spPr>
          <a:xfrm>
            <a:off x="20" y="10"/>
            <a:ext cx="12191979" cy="6857989"/>
          </a:xfrm>
          <a:prstGeom prst="rect">
            <a:avLst/>
          </a:prstGeom>
        </p:spPr>
      </p:pic>
    </p:spTree>
    <p:extLst>
      <p:ext uri="{BB962C8B-B14F-4D97-AF65-F5344CB8AC3E}">
        <p14:creationId xmlns:p14="http://schemas.microsoft.com/office/powerpoint/2010/main" val="490695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website">
            <a:extLst>
              <a:ext uri="{FF2B5EF4-FFF2-40B4-BE49-F238E27FC236}">
                <a16:creationId xmlns:a16="http://schemas.microsoft.com/office/drawing/2014/main" id="{1F9B36E7-814B-90C6-D937-B70C72ADDF9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2598"/>
          <a:stretch>
            <a:fillRect/>
          </a:stretch>
        </p:blipFill>
        <p:spPr>
          <a:xfrm>
            <a:off x="20" y="10"/>
            <a:ext cx="12191979" cy="6857989"/>
          </a:xfrm>
          <a:prstGeom prst="rect">
            <a:avLst/>
          </a:prstGeom>
        </p:spPr>
      </p:pic>
    </p:spTree>
    <p:extLst>
      <p:ext uri="{BB962C8B-B14F-4D97-AF65-F5344CB8AC3E}">
        <p14:creationId xmlns:p14="http://schemas.microsoft.com/office/powerpoint/2010/main" val="1935158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4B15F3D7-1F0B-7E7A-63D9-6DAB3135F1F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881"/>
          <a:stretch>
            <a:fillRect/>
          </a:stretch>
        </p:blipFill>
        <p:spPr>
          <a:xfrm>
            <a:off x="20" y="10"/>
            <a:ext cx="12191979" cy="6857989"/>
          </a:xfrm>
          <a:prstGeom prst="rect">
            <a:avLst/>
          </a:prstGeom>
        </p:spPr>
      </p:pic>
    </p:spTree>
    <p:extLst>
      <p:ext uri="{BB962C8B-B14F-4D97-AF65-F5344CB8AC3E}">
        <p14:creationId xmlns:p14="http://schemas.microsoft.com/office/powerpoint/2010/main" val="26952727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25F88F49-DCC1-F7B5-C2D1-7811A3844ED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42"/>
          <a:stretch>
            <a:fillRect/>
          </a:stretch>
        </p:blipFill>
        <p:spPr>
          <a:xfrm>
            <a:off x="20" y="10"/>
            <a:ext cx="12191979" cy="6857989"/>
          </a:xfrm>
          <a:prstGeom prst="rect">
            <a:avLst/>
          </a:prstGeom>
        </p:spPr>
      </p:pic>
    </p:spTree>
    <p:extLst>
      <p:ext uri="{BB962C8B-B14F-4D97-AF65-F5344CB8AC3E}">
        <p14:creationId xmlns:p14="http://schemas.microsoft.com/office/powerpoint/2010/main" val="3891025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data list">
            <a:extLst>
              <a:ext uri="{FF2B5EF4-FFF2-40B4-BE49-F238E27FC236}">
                <a16:creationId xmlns:a16="http://schemas.microsoft.com/office/drawing/2014/main" id="{F6C60DFF-29F8-647D-5352-B13ABF7A2CA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43"/>
          <a:stretch>
            <a:fillRect/>
          </a:stretch>
        </p:blipFill>
        <p:spPr>
          <a:xfrm>
            <a:off x="20" y="10"/>
            <a:ext cx="12191979" cy="6857989"/>
          </a:xfrm>
          <a:prstGeom prst="rect">
            <a:avLst/>
          </a:prstGeom>
        </p:spPr>
      </p:pic>
    </p:spTree>
    <p:extLst>
      <p:ext uri="{BB962C8B-B14F-4D97-AF65-F5344CB8AC3E}">
        <p14:creationId xmlns:p14="http://schemas.microsoft.com/office/powerpoint/2010/main" val="30887121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A12AFD80-DB51-49CB-D438-C4AC2DC56116}"/>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2833511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
            <a:extLst>
              <a:ext uri="{FF2B5EF4-FFF2-40B4-BE49-F238E27FC236}">
                <a16:creationId xmlns:a16="http://schemas.microsoft.com/office/drawing/2014/main" id="{4E9B1B13-3201-7D79-C5CF-5CFB6143CCD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888" b="-1"/>
          <a:stretch>
            <a:fillRect/>
          </a:stretch>
        </p:blipFill>
        <p:spPr>
          <a:xfrm>
            <a:off x="20" y="10"/>
            <a:ext cx="12191979" cy="6857989"/>
          </a:xfrm>
          <a:prstGeom prst="rect">
            <a:avLst/>
          </a:prstGeom>
        </p:spPr>
      </p:pic>
    </p:spTree>
    <p:extLst>
      <p:ext uri="{BB962C8B-B14F-4D97-AF65-F5344CB8AC3E}">
        <p14:creationId xmlns:p14="http://schemas.microsoft.com/office/powerpoint/2010/main" val="2441688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EC5C37CD-4A70-105B-D9E8-807610F5CA71}"/>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b="443"/>
          <a:stretch>
            <a:fillRect/>
          </a:stretch>
        </p:blipFill>
        <p:spPr>
          <a:xfrm>
            <a:off x="20" y="10"/>
            <a:ext cx="12191979" cy="6857989"/>
          </a:xfrm>
          <a:prstGeom prst="rect">
            <a:avLst/>
          </a:prstGeom>
        </p:spPr>
      </p:pic>
    </p:spTree>
    <p:extLst>
      <p:ext uri="{BB962C8B-B14F-4D97-AF65-F5344CB8AC3E}">
        <p14:creationId xmlns:p14="http://schemas.microsoft.com/office/powerpoint/2010/main" val="1794419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white background with black text">
            <a:extLst>
              <a:ext uri="{FF2B5EF4-FFF2-40B4-BE49-F238E27FC236}">
                <a16:creationId xmlns:a16="http://schemas.microsoft.com/office/drawing/2014/main" id="{FD12BE6F-4A88-2F11-EDBF-F090EBB0C17D}"/>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l="359" r="86"/>
          <a:stretch>
            <a:fillRect/>
          </a:stretch>
        </p:blipFill>
        <p:spPr>
          <a:xfrm>
            <a:off x="20" y="10"/>
            <a:ext cx="12191979" cy="6857989"/>
          </a:xfrm>
          <a:prstGeom prst="rect">
            <a:avLst/>
          </a:prstGeom>
        </p:spPr>
      </p:pic>
    </p:spTree>
    <p:extLst>
      <p:ext uri="{BB962C8B-B14F-4D97-AF65-F5344CB8AC3E}">
        <p14:creationId xmlns:p14="http://schemas.microsoft.com/office/powerpoint/2010/main" val="975033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79833C7-FDE4-4657-B0B1-32BE833C2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ABE7C0B-A2D9-4202-A524-532DA2E2D5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test results&#10;&#10;AI-generated content may be incorrect.">
            <a:extLst>
              <a:ext uri="{FF2B5EF4-FFF2-40B4-BE49-F238E27FC236}">
                <a16:creationId xmlns:a16="http://schemas.microsoft.com/office/drawing/2014/main" id="{A3A6BD8E-13D7-0261-3991-7665B2CE4B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0" y="10"/>
            <a:ext cx="12191979" cy="6857989"/>
          </a:xfrm>
          <a:prstGeom prst="rect">
            <a:avLst/>
          </a:prstGeom>
        </p:spPr>
      </p:pic>
    </p:spTree>
    <p:extLst>
      <p:ext uri="{BB962C8B-B14F-4D97-AF65-F5344CB8AC3E}">
        <p14:creationId xmlns:p14="http://schemas.microsoft.com/office/powerpoint/2010/main" val="307431422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62932C90-3B5A-4C92-B075-49E3AC85B4D9}">
  <we:reference id="WA200005566" version="3.0.0.3" store="Omex" storeType="OMEX"/>
  <we:alternateReferences>
    <we:reference id="WA200005566" version="3.0.0.3" store="WA20000556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394</TotalTime>
  <Words>346</Words>
  <Application>Microsoft Office PowerPoint</Application>
  <PresentationFormat>Widescreen</PresentationFormat>
  <Paragraphs>15</Paragraphs>
  <Slides>35</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Aptos</vt:lpstr>
      <vt:lpstr>Arial</vt:lpstr>
      <vt:lpstr>Calisto MT</vt:lpstr>
      <vt:lpstr>Univers Condensed</vt:lpstr>
      <vt:lpstr>ChronicleVTI</vt:lpstr>
      <vt:lpstr>Airbnb Investment Analysis: Top Countries for Profitable Hosting</vt:lpstr>
      <vt:lpstr>PowerPoint Presentation</vt:lpstr>
      <vt:lpstr>Business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Mahmud, Saim</dc:creator>
  <cp:lastModifiedBy>Mahmud, Saim</cp:lastModifiedBy>
  <cp:revision>2</cp:revision>
  <dcterms:created xsi:type="dcterms:W3CDTF">2025-11-19T01:06:12Z</dcterms:created>
  <dcterms:modified xsi:type="dcterms:W3CDTF">2025-11-19T23:24:39Z</dcterms:modified>
</cp:coreProperties>
</file>